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  <a:srgbClr val="FF6600"/>
    <a:srgbClr val="0B90BF"/>
    <a:srgbClr val="333399"/>
    <a:srgbClr val="66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14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B71326-5A66-4047-8E6F-466ACF3D2997}" type="datetimeFigureOut">
              <a:rPr lang="ru-RU" smtClean="0"/>
              <a:pPr/>
              <a:t>31.03.2025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125163-8B83-4ADF-8AB7-6C2FDB91F6C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19181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69988" y="1243013"/>
            <a:ext cx="4457700" cy="334327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FDC95A-E73C-4092-8ABF-AE007264C1A2}" type="slidenum">
              <a:rPr lang="en-GB" smtClean="0">
                <a:solidFill>
                  <a:prstClr val="black"/>
                </a:solidFill>
              </a:rPr>
              <a:pPr/>
              <a:t>1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72564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4" name="Номер слайда 2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02C252-D258-485D-B551-BAAD5DA64259}" type="slidenum">
              <a:rPr lang="ru-RU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7624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31.03.2025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31.03.2025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31.03.2025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31.03.2025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2.xml"/><Relationship Id="rId7" Type="http://schemas.openxmlformats.org/officeDocument/2006/relationships/image" Target="../media/image1.emf"/><Relationship Id="rId2" Type="http://schemas.openxmlformats.org/officeDocument/2006/relationships/tags" Target="../tags/tag1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1.bin"/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ct 5" hidden="1">
            <a:extLst>
              <a:ext uri="{FF2B5EF4-FFF2-40B4-BE49-F238E27FC236}">
                <a16:creationId xmlns:a16="http://schemas.microsoft.com/office/drawing/2014/main" xmlns="" id="{9EAC4781-456F-478B-B0A5-74814EB39A08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143907" y="1157"/>
          <a:ext cx="851" cy="11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7" name="think-cell Slide" r:id="rId6" imgW="360" imgH="360" progId="">
                  <p:embed/>
                </p:oleObj>
              </mc:Choice>
              <mc:Fallback>
                <p:oleObj name="think-cell Slide" r:id="rId6" imgW="360" imgH="360" progId="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907" y="1157"/>
                        <a:ext cx="851" cy="113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 hidden="1">
            <a:extLst>
              <a:ext uri="{FF2B5EF4-FFF2-40B4-BE49-F238E27FC236}">
                <a16:creationId xmlns:a16="http://schemas.microsoft.com/office/drawing/2014/main" xmlns="" id="{EA61ADFC-61B4-422B-BB74-F16AE85C7AB1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1143128" y="2"/>
            <a:ext cx="85045" cy="1133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numCol="1" spcCol="0" rtlCol="0" anchor="ctr" anchorCtr="0">
            <a:noAutofit/>
          </a:bodyPr>
          <a:lstStyle/>
          <a:p>
            <a:pPr algn="ctr"/>
            <a:endParaRPr lang="ru-RU" sz="1700">
              <a:solidFill>
                <a:prstClr val="white"/>
              </a:solidFill>
              <a:sym typeface="Arial" panose="020B0604020202020204" pitchFamily="34" charset="0"/>
            </a:endParaRPr>
          </a:p>
        </p:txBody>
      </p:sp>
      <p:sp>
        <p:nvSpPr>
          <p:cNvPr id="13" name="Заголовок 1">
            <a:extLst>
              <a:ext uri="{FF2B5EF4-FFF2-40B4-BE49-F238E27FC236}">
                <a16:creationId xmlns:a16="http://schemas.microsoft.com/office/drawing/2014/main" xmlns="" id="{116963A7-BC97-48B9-8DF6-0262C0929D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08520" y="142852"/>
            <a:ext cx="9109676" cy="935534"/>
          </a:xfrm>
        </p:spPr>
        <p:txBody>
          <a:bodyPr>
            <a:noAutofit/>
          </a:bodyPr>
          <a:lstStyle/>
          <a:p>
            <a:r>
              <a:rPr lang="ru-RU" sz="2400" b="1" dirty="0"/>
              <a:t>РЕЙТИНГ МУНИЦИПАЛЬНЫХ ОБРАЗОВАНИЙ ПО УРОВНЮ ОТКРЫТОСТИ БЮДЖЕТНЫХ ДАННЫХ ЗА 1 ПОЛУГОДИЕ 2024 ГОДА</a:t>
            </a:r>
            <a:endParaRPr lang="ru-RU" sz="2400" b="1" dirty="0">
              <a:solidFill>
                <a:schemeClr val="bg1"/>
              </a:solidFill>
            </a:endParaRPr>
          </a:p>
        </p:txBody>
      </p:sp>
      <p:sp>
        <p:nvSpPr>
          <p:cNvPr id="29" name="Slide Number Placeholder 2">
            <a:extLst>
              <a:ext uri="{FF2B5EF4-FFF2-40B4-BE49-F238E27FC236}">
                <a16:creationId xmlns:a16="http://schemas.microsoft.com/office/drawing/2014/main" xmlns="" id="{A3562278-64DB-48FE-8465-6EA8171C0F4A}"/>
              </a:ext>
            </a:extLst>
          </p:cNvPr>
          <p:cNvSpPr txBox="1">
            <a:spLocks/>
          </p:cNvSpPr>
          <p:nvPr/>
        </p:nvSpPr>
        <p:spPr>
          <a:xfrm>
            <a:off x="8722703" y="6503967"/>
            <a:ext cx="400050" cy="365125"/>
          </a:xfrm>
          <a:prstGeom prst="rect">
            <a:avLst/>
          </a:prstGeom>
        </p:spPr>
        <p:txBody>
          <a:bodyPr vert="horz" lIns="76635" tIns="38318" rIns="76635" bIns="38318" rtlCol="0" anchor="ctr"/>
          <a:lstStyle>
            <a:defPPr>
              <a:defRPr lang="en-US"/>
            </a:defPPr>
            <a:lvl1pPr marL="0" algn="r" defTabSz="914400" rtl="0" eaLnBrk="1" latinLnBrk="0" hangingPunct="1">
              <a:defRPr sz="1100" i="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sz="1600" b="1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TextBox 1"/>
          <p:cNvSpPr txBox="1"/>
          <p:nvPr/>
        </p:nvSpPr>
        <p:spPr>
          <a:xfrm>
            <a:off x="4690361" y="3974648"/>
            <a:ext cx="3818374" cy="1835348"/>
          </a:xfrm>
          <a:prstGeom prst="rect">
            <a:avLst/>
          </a:prstGeom>
        </p:spPr>
        <p:txBody>
          <a:bodyPr wrap="square" lIns="54768" tIns="27384" rIns="54768" bIns="27384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defTabSz="273071">
              <a:spcAft>
                <a:spcPts val="360"/>
              </a:spcAft>
            </a:pPr>
            <a:endParaRPr lang="ru-RU" sz="1200" dirty="0">
              <a:solidFill>
                <a:srgbClr val="AD0101"/>
              </a:solidFill>
            </a:endParaRPr>
          </a:p>
          <a:p>
            <a:pPr algn="ctr" defTabSz="273071">
              <a:spcAft>
                <a:spcPts val="360"/>
              </a:spcAft>
            </a:pPr>
            <a:endParaRPr lang="ru-RU" sz="1200" dirty="0">
              <a:solidFill>
                <a:srgbClr val="AD0101"/>
              </a:solidFill>
            </a:endParaRPr>
          </a:p>
          <a:p>
            <a:pPr algn="ctr" defTabSz="273071">
              <a:spcAft>
                <a:spcPts val="360"/>
              </a:spcAft>
            </a:pPr>
            <a:endParaRPr lang="ru-RU" sz="1200" dirty="0">
              <a:solidFill>
                <a:srgbClr val="AD0101"/>
              </a:solidFill>
            </a:endParaRPr>
          </a:p>
        </p:txBody>
      </p:sp>
      <p:sp>
        <p:nvSpPr>
          <p:cNvPr id="11" name="Прямоугольник с двумя скругленными противолежащими углами 10"/>
          <p:cNvSpPr/>
          <p:nvPr/>
        </p:nvSpPr>
        <p:spPr>
          <a:xfrm>
            <a:off x="539551" y="1078386"/>
            <a:ext cx="2736305" cy="5014910"/>
          </a:xfrm>
          <a:prstGeom prst="round2DiagRect">
            <a:avLst/>
          </a:prstGeom>
          <a:solidFill>
            <a:srgbClr val="00682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4768" tIns="27384" rIns="54768" bIns="27384" rtlCol="0" anchor="ctr"/>
          <a:lstStyle/>
          <a:p>
            <a:pPr algn="ctr" defTabSz="273071"/>
            <a:endParaRPr lang="ru-RU" sz="2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273071"/>
            <a:endParaRPr lang="ru-RU" sz="2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273071"/>
            <a:endParaRPr lang="ru-RU" sz="2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273071"/>
            <a:endParaRPr lang="ru-RU" sz="2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273071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ВЫСОКИЙ УРОВЕНЬ ОТКРЫТОСТИ</a:t>
            </a:r>
          </a:p>
          <a:p>
            <a:pPr algn="ctr" defTabSz="273071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7 МО</a:t>
            </a:r>
          </a:p>
          <a:p>
            <a:pPr algn="ctr" defTabSz="273071"/>
            <a:endParaRPr lang="ru-RU" sz="2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/>
              <a:t>- </a:t>
            </a:r>
            <a:r>
              <a:rPr lang="ru-RU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Каларский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 округ</a:t>
            </a:r>
          </a:p>
          <a:p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- Карымский район,</a:t>
            </a:r>
          </a:p>
          <a:p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ru-RU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Кыринский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 район,</a:t>
            </a:r>
          </a:p>
          <a:p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- Петровск-     Забайкальский  район,</a:t>
            </a:r>
          </a:p>
          <a:p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- Чернышевский район</a:t>
            </a:r>
          </a:p>
          <a:p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- г. Петровск- Забайкальский,</a:t>
            </a:r>
          </a:p>
          <a:p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- Краснокаменский   район</a:t>
            </a:r>
          </a:p>
          <a:p>
            <a:pPr marL="285750" indent="-285750">
              <a:buFontTx/>
              <a:buChar char="-"/>
            </a:pPr>
            <a:endParaRPr lang="ru-RU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9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273071"/>
            <a:endParaRPr lang="ru-RU" sz="1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273071"/>
            <a:endParaRPr lang="ru-RU" sz="1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273071"/>
            <a:endParaRPr lang="ru-RU" sz="1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273071"/>
            <a:endParaRPr lang="ru-RU" sz="1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273071"/>
            <a:endParaRPr lang="ru-RU" sz="1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273071"/>
            <a:endParaRPr lang="ru-RU" sz="2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273071"/>
            <a:endParaRPr lang="ru-RU" sz="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273071"/>
            <a:endParaRPr lang="ru-RU" sz="1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Прямоугольник с двумя скругленными противолежащими углами 16"/>
          <p:cNvSpPr/>
          <p:nvPr/>
        </p:nvSpPr>
        <p:spPr>
          <a:xfrm>
            <a:off x="3275856" y="5949280"/>
            <a:ext cx="5328592" cy="765868"/>
          </a:xfrm>
          <a:prstGeom prst="round2DiagRect">
            <a:avLst/>
          </a:prstGeom>
          <a:solidFill>
            <a:srgbClr val="FF3300">
              <a:alpha val="8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4768" tIns="27384" rIns="54768" bIns="27384" rtlCol="0" anchor="ctr"/>
          <a:lstStyle/>
          <a:p>
            <a:pPr algn="ctr" defTabSz="273071"/>
            <a:r>
              <a:rPr lang="ru-RU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НИЗКИЙ  УРОВЕНЬ ОТКРЫТОСТИ- ОТСУТСТВУЕТ</a:t>
            </a:r>
          </a:p>
        </p:txBody>
      </p:sp>
      <p:sp>
        <p:nvSpPr>
          <p:cNvPr id="19" name="Прямоугольник с двумя скругленными противолежащими углами 18"/>
          <p:cNvSpPr/>
          <p:nvPr/>
        </p:nvSpPr>
        <p:spPr>
          <a:xfrm>
            <a:off x="3473675" y="1048004"/>
            <a:ext cx="5328592" cy="4761992"/>
          </a:xfrm>
          <a:prstGeom prst="round2DiagRect">
            <a:avLst/>
          </a:prstGeom>
          <a:solidFill>
            <a:srgbClr val="333399"/>
          </a:solidFill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4768" tIns="27384" rIns="54768" bIns="27384" rtlCol="0" anchor="ctr"/>
          <a:lstStyle/>
          <a:p>
            <a:pPr algn="ctr" defTabSz="273071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СРЕДНИЙ УРОВЕНЬ ОТКРЫТОСТИ</a:t>
            </a:r>
          </a:p>
          <a:p>
            <a:pPr algn="ctr" defTabSz="273071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28 МО</a:t>
            </a:r>
            <a:endParaRPr lang="ru-RU" sz="1000" b="1" dirty="0">
              <a:solidFill>
                <a:srgbClr val="00B0F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273071"/>
            <a:r>
              <a:rPr lang="ru-RU" sz="15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Агинский район,   </a:t>
            </a:r>
            <a:r>
              <a:rPr lang="ru-RU" sz="15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Акшинский</a:t>
            </a:r>
            <a:r>
              <a:rPr lang="ru-RU" sz="15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округ,</a:t>
            </a:r>
          </a:p>
          <a:p>
            <a:pPr algn="ctr" defTabSz="273071"/>
            <a:r>
              <a:rPr lang="ru-RU" sz="15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Алек-Заводский округ, Балейский район,</a:t>
            </a:r>
          </a:p>
          <a:p>
            <a:pPr algn="ctr" defTabSz="273071"/>
            <a:r>
              <a:rPr lang="ru-RU" sz="15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Борзинский</a:t>
            </a:r>
            <a:r>
              <a:rPr lang="ru-RU" sz="15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район, </a:t>
            </a:r>
            <a:r>
              <a:rPr lang="ru-RU" sz="15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Газимуро</a:t>
            </a:r>
            <a:r>
              <a:rPr lang="ru-RU" sz="15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-Заводский округ,</a:t>
            </a:r>
          </a:p>
          <a:p>
            <a:pPr algn="ctr" defTabSz="273071"/>
            <a:r>
              <a:rPr lang="ru-RU" sz="15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Дульдургинский</a:t>
            </a:r>
            <a:r>
              <a:rPr lang="ru-RU" sz="15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район, Забайкальский район,</a:t>
            </a:r>
          </a:p>
          <a:p>
            <a:pPr algn="ctr" defTabSz="273071"/>
            <a:r>
              <a:rPr lang="ru-RU" sz="15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Калганский округ, Красночикойский район, </a:t>
            </a:r>
            <a:r>
              <a:rPr lang="ru-RU" sz="15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Могойтуйский</a:t>
            </a:r>
            <a:r>
              <a:rPr lang="ru-RU" sz="15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район, Могочинский округ,</a:t>
            </a:r>
          </a:p>
          <a:p>
            <a:pPr algn="ctr" defTabSz="273071"/>
            <a:r>
              <a:rPr lang="ru-RU" sz="15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Нерчинский район,</a:t>
            </a:r>
          </a:p>
          <a:p>
            <a:pPr algn="ctr" defTabSz="273071"/>
            <a:r>
              <a:rPr lang="ru-RU" sz="15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Нерчинско-Заводский округ, Ононский округ, Оловяннинский район, Приаргунский округ, </a:t>
            </a:r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Сретенский район, </a:t>
            </a:r>
            <a:r>
              <a:rPr lang="ru-RU" sz="15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Тунгиро-Олекминский район, Тунгокоченский округ, </a:t>
            </a:r>
            <a:r>
              <a:rPr lang="ru-RU" sz="15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Улётовский</a:t>
            </a:r>
            <a:r>
              <a:rPr lang="ru-RU" sz="15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район, </a:t>
            </a:r>
            <a:r>
              <a:rPr lang="ru-RU" sz="15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Хилокский</a:t>
            </a:r>
            <a:r>
              <a:rPr lang="ru-RU" sz="15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район, Читинский район,</a:t>
            </a:r>
          </a:p>
          <a:p>
            <a:pPr algn="ctr" defTabSz="273071"/>
            <a:r>
              <a:rPr lang="ru-RU" sz="15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Шелопугинский</a:t>
            </a:r>
            <a:r>
              <a:rPr lang="ru-RU" sz="15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район, Шилкинский район,           п. Агинское,</a:t>
            </a:r>
          </a:p>
          <a:p>
            <a:pPr algn="ctr" defTabSz="273071"/>
            <a:r>
              <a:rPr lang="ru-RU" sz="15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г.Чита, п. ЗАТО Горный</a:t>
            </a:r>
          </a:p>
          <a:p>
            <a:pPr algn="ctr" defTabSz="273071"/>
            <a:endParaRPr lang="ru-RU" sz="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442243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TwVnPXHhtzp9iA99fNcWyA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</TotalTime>
  <Words>143</Words>
  <Application>Microsoft Office PowerPoint</Application>
  <PresentationFormat>Экран (4:3)</PresentationFormat>
  <Paragraphs>38</Paragraphs>
  <Slides>1</Slides>
  <Notes>1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Тема Office</vt:lpstr>
      <vt:lpstr>think-cell Slide</vt:lpstr>
      <vt:lpstr>РЕЙТИНГ МУНИЦИПАЛЬНЫХ ОБРАЗОВАНИЙ ПО УРОВНЮ ОТКРЫТОСТИ БЮДЖЕТНЫХ ДАННЫХ ЗА 1 ПОЛУГОДИЕ 2024 ГОДА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РЕЙТИНГ УРОВНЯ ОТКРЫТОСТИ БЮДЖЕТНЫХ ДАННЫХ МУНИЦИПАЛЬНЫХ ОБРАЗОВАНИЙ ЗА 2021</dc:title>
  <dc:creator>Макарова Дарья Сергеевна</dc:creator>
  <cp:lastModifiedBy>user</cp:lastModifiedBy>
  <cp:revision>21</cp:revision>
  <cp:lastPrinted>2024-08-16T06:13:05Z</cp:lastPrinted>
  <dcterms:created xsi:type="dcterms:W3CDTF">2022-06-27T05:53:54Z</dcterms:created>
  <dcterms:modified xsi:type="dcterms:W3CDTF">2025-03-31T08:20:33Z</dcterms:modified>
</cp:coreProperties>
</file>